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60" r:id="rId4"/>
    <p:sldId id="259" r:id="rId5"/>
    <p:sldId id="262" r:id="rId6"/>
    <p:sldId id="263" r:id="rId7"/>
    <p:sldId id="261" r:id="rId8"/>
    <p:sldId id="264" r:id="rId9"/>
    <p:sldId id="265" r:id="rId10"/>
    <p:sldId id="268" r:id="rId11"/>
    <p:sldId id="269" r:id="rId12"/>
    <p:sldId id="270" r:id="rId13"/>
    <p:sldId id="267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019071-7C56-FBFF-FE39-F549266113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697C9E1-017A-DABB-473A-5EA85BC870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EEEC81-374D-2233-97BB-D1BEF1214F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2F8C1-9AC0-42E7-8349-8F17FCAA92E5}" type="datetimeFigureOut">
              <a:rPr lang="en-GB" smtClean="0"/>
              <a:t>29/08/2023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91D879-CF44-B53F-9E54-E8B207F804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534B42-5DD0-1745-761B-FA2F59E04A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32808B-C45C-4525-B3A9-29B92693B02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55254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54103E-2070-E1B9-93D7-790B07F45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1EF30A-DDD3-170E-2B6E-928702E984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223F35-1930-9EDE-77F4-07A747A096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2F8C1-9AC0-42E7-8349-8F17FCAA92E5}" type="datetimeFigureOut">
              <a:rPr lang="en-GB" smtClean="0"/>
              <a:t>29/08/2023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5DEC6C-4631-BEBB-7949-702DBA2488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EF2F8D-FD23-7429-8D60-26F4B274C0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32808B-C45C-4525-B3A9-29B92693B02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96379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BDACC02-A10F-E87C-5249-102288DEA35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8EFF0F4-68ED-A845-8993-323130C42E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1EA270-0D56-278F-53E7-73AE254E51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2F8C1-9AC0-42E7-8349-8F17FCAA92E5}" type="datetimeFigureOut">
              <a:rPr lang="en-GB" smtClean="0"/>
              <a:t>29/08/2023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7BB509-9072-B852-6BD3-0E0B9633B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2C962B-04DB-F5C8-A81A-A2D417D0AA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32808B-C45C-4525-B3A9-29B92693B02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97609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180218-0A42-CEDE-E3A3-FCF356900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2C52B6-0416-3CFB-2DDB-7C784F34D3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7A020B-9617-5D98-1295-C8056314C6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2F8C1-9AC0-42E7-8349-8F17FCAA92E5}" type="datetimeFigureOut">
              <a:rPr lang="en-GB" smtClean="0"/>
              <a:t>29/08/2023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A40454-9422-32CC-39F8-026B3E66B4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EC199F-663F-BBE7-311D-0ED392CDF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32808B-C45C-4525-B3A9-29B92693B02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29927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E5943-FBBC-230C-3594-EFD8C1C8C5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4769C5-7301-02D1-A71B-FAB5E8DED0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B68809-3912-2102-34C0-EC7464E15E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2F8C1-9AC0-42E7-8349-8F17FCAA92E5}" type="datetimeFigureOut">
              <a:rPr lang="en-GB" smtClean="0"/>
              <a:t>29/08/2023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4CB88B-259E-CD12-6465-FC3A2C41E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D7F98E-09F0-B6B2-4464-4BBF4638B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32808B-C45C-4525-B3A9-29B92693B02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216791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8E4BFB-32C8-1714-A964-214DF1E37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5FBFF8-7878-8B5E-9594-EAFD508170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6E6315-1124-DECA-775A-C92982EA44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87DA1F-E65B-2D69-668A-A709423870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2F8C1-9AC0-42E7-8349-8F17FCAA92E5}" type="datetimeFigureOut">
              <a:rPr lang="en-GB" smtClean="0"/>
              <a:t>29/08/2023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C30D3E-E836-25BB-60DF-9B8DCBEB95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58976B-FE44-24D5-FDF8-61307D2279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32808B-C45C-4525-B3A9-29B92693B02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22857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FA4E9-9545-3645-86A6-9BED3A1078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4C4F7F-5DFA-8E4A-3CCB-BC26FB6286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8B1223-FFA2-873E-1317-72DCC33A3B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81C28C3-CC8B-638F-E941-3E1B0308B6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BC1E50A-5BD6-B011-85C2-B508862B20D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83DBFF7-FC27-260A-4DED-3F056F2F72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2F8C1-9AC0-42E7-8349-8F17FCAA92E5}" type="datetimeFigureOut">
              <a:rPr lang="en-GB" smtClean="0"/>
              <a:t>29/08/2023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68F1DFD-2E19-50F3-39C1-A472D1D657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34825A8-DED2-41AA-5DF1-A395E194A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32808B-C45C-4525-B3A9-29B92693B02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44404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208AC1-FA6F-3286-4B13-0274C1429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977EA3-3C42-64AC-2721-AD11DE421F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2F8C1-9AC0-42E7-8349-8F17FCAA92E5}" type="datetimeFigureOut">
              <a:rPr lang="en-GB" smtClean="0"/>
              <a:t>29/08/2023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D9717C-8531-4A78-80F6-76E14C16CD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EF5724-AF8F-058A-2666-C328C0E8EE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32808B-C45C-4525-B3A9-29B92693B02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53073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713F59B-AC07-E826-17A0-3743611FC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2F8C1-9AC0-42E7-8349-8F17FCAA92E5}" type="datetimeFigureOut">
              <a:rPr lang="en-GB" smtClean="0"/>
              <a:t>29/08/2023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C3CC5C1-D3C8-4301-D357-795102092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CC425D-02EB-AE29-7E66-678A4EE73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32808B-C45C-4525-B3A9-29B92693B02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8855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1FD8-0F19-97CD-C905-30B8B21147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31FA05-76DD-258E-724E-91FCEF1B18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3992B3-DFAF-2E79-070B-359E71F1F3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F7B103-7D71-9C22-6039-89220AE5BE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2F8C1-9AC0-42E7-8349-8F17FCAA92E5}" type="datetimeFigureOut">
              <a:rPr lang="en-GB" smtClean="0"/>
              <a:t>29/08/2023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10D961-9812-32CE-8AB9-419420D874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ED35F4-AC80-483B-52A7-BA4CDD835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32808B-C45C-4525-B3A9-29B92693B02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07308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3ACD96-4E53-4839-F680-D17A95CB3F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D170759-C222-D437-13A7-04B5C9912F5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8DCC5B-F719-81E3-041E-49EE1ADC05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8806EA-8147-1702-6596-DEADDB2F23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2F8C1-9AC0-42E7-8349-8F17FCAA92E5}" type="datetimeFigureOut">
              <a:rPr lang="en-GB" smtClean="0"/>
              <a:t>29/08/2023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4FFE04-8D84-470E-B4E6-9FBA177EBF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ABA94C-E023-BBB3-3B23-2002EE1D81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32808B-C45C-4525-B3A9-29B92693B02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57266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411464C-E1BD-10CC-FD0E-4DA98E811B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9D6750-3AA1-FB41-7405-41545C7B2A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98431F-0870-F8B9-D3C2-524025364A9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D2F8C1-9AC0-42E7-8349-8F17FCAA92E5}" type="datetimeFigureOut">
              <a:rPr lang="en-GB" smtClean="0"/>
              <a:t>29/08/2023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823D55-E35F-C920-374A-2FD68F76F9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611565-E9BB-3854-9246-9D12F869FD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32808B-C45C-4525-B3A9-29B92693B02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0256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DA56E0-7B92-44ED-84F6-079643D75A4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sz="9600" b="1" dirty="0"/>
              <a:t>THG Simulations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1413FB-5897-2767-BA9B-F6060AE200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2690607"/>
          </a:xfrm>
        </p:spPr>
        <p:txBody>
          <a:bodyPr>
            <a:normAutofit lnSpcReduction="10000"/>
          </a:bodyPr>
          <a:lstStyle/>
          <a:p>
            <a:r>
              <a:rPr lang="en-GB" sz="3200" b="1" i="1" dirty="0">
                <a:solidFill>
                  <a:srgbClr val="002060"/>
                </a:solidFill>
              </a:rPr>
              <a:t>Project update</a:t>
            </a:r>
          </a:p>
          <a:p>
            <a:r>
              <a:rPr lang="en-GB" sz="2800" dirty="0"/>
              <a:t>Week 7</a:t>
            </a:r>
          </a:p>
          <a:p>
            <a:endParaRPr lang="en-GB" sz="2800" dirty="0"/>
          </a:p>
          <a:p>
            <a:endParaRPr lang="en-GB" sz="2800" dirty="0"/>
          </a:p>
          <a:p>
            <a:pPr algn="r"/>
            <a:r>
              <a:rPr lang="en-GB" sz="1800" dirty="0"/>
              <a:t>29/08/2023 </a:t>
            </a:r>
          </a:p>
          <a:p>
            <a:pPr algn="r"/>
            <a:r>
              <a:rPr lang="en-GB" sz="1800" dirty="0"/>
              <a:t>David Amorim</a:t>
            </a:r>
          </a:p>
        </p:txBody>
      </p:sp>
    </p:spTree>
    <p:extLst>
      <p:ext uri="{BB962C8B-B14F-4D97-AF65-F5344CB8AC3E}">
        <p14:creationId xmlns:p14="http://schemas.microsoft.com/office/powerpoint/2010/main" val="3790011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4CEE2-86E7-C107-DD66-29CA127FD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Sample manuscript plots:</a:t>
            </a:r>
            <a:br>
              <a:rPr lang="en-GB" b="1" dirty="0">
                <a:solidFill>
                  <a:srgbClr val="002060"/>
                </a:solidFill>
              </a:rPr>
            </a:br>
            <a:r>
              <a:rPr lang="en-GB" sz="3200" b="1" i="1" u="sng" dirty="0">
                <a:solidFill>
                  <a:srgbClr val="002060"/>
                </a:solidFill>
              </a:rPr>
              <a:t>H. Comparison of 10 best spectra</a:t>
            </a:r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3BA7C84-4D04-E910-6D63-E6E6C098CF32}"/>
              </a:ext>
            </a:extLst>
          </p:cNvPr>
          <p:cNvSpPr/>
          <p:nvPr/>
        </p:nvSpPr>
        <p:spPr>
          <a:xfrm>
            <a:off x="3153748" y="1884781"/>
            <a:ext cx="5150498" cy="387044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rgbClr val="FF0000"/>
                </a:solidFill>
              </a:rPr>
              <a:t>no time yet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28146D-A671-0E0F-0E7B-A4907975AC52}"/>
              </a:ext>
            </a:extLst>
          </p:cNvPr>
          <p:cNvSpPr txBox="1"/>
          <p:nvPr/>
        </p:nvSpPr>
        <p:spPr>
          <a:xfrm>
            <a:off x="177282" y="3450670"/>
            <a:ext cx="2499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Note: is it even worth it?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4FD901-0F91-05AA-3B4F-D49AC465BA90}"/>
              </a:ext>
            </a:extLst>
          </p:cNvPr>
          <p:cNvSpPr txBox="1"/>
          <p:nvPr/>
        </p:nvSpPr>
        <p:spPr>
          <a:xfrm>
            <a:off x="3266464" y="5923177"/>
            <a:ext cx="5371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Fig. 8: </a:t>
            </a:r>
            <a:r>
              <a:rPr lang="en-GB" dirty="0"/>
              <a:t>….</a:t>
            </a:r>
          </a:p>
        </p:txBody>
      </p:sp>
    </p:spTree>
    <p:extLst>
      <p:ext uri="{BB962C8B-B14F-4D97-AF65-F5344CB8AC3E}">
        <p14:creationId xmlns:p14="http://schemas.microsoft.com/office/powerpoint/2010/main" val="1403262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colorful lines and numbers&#10;&#10;Description automatically generated with medium confidence">
            <a:extLst>
              <a:ext uri="{FF2B5EF4-FFF2-40B4-BE49-F238E27FC236}">
                <a16:creationId xmlns:a16="http://schemas.microsoft.com/office/drawing/2014/main" id="{61CB4C46-AF9A-C6F6-557F-9C869D905E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111" y="3902207"/>
            <a:ext cx="3840203" cy="2880000"/>
          </a:xfrm>
          <a:prstGeom prst="rect">
            <a:avLst/>
          </a:prstGeom>
        </p:spPr>
      </p:pic>
      <p:pic>
        <p:nvPicPr>
          <p:cNvPr id="12" name="Picture 11" descr="A chart of a graph&#10;&#10;Description automatically generated with medium confidence">
            <a:extLst>
              <a:ext uri="{FF2B5EF4-FFF2-40B4-BE49-F238E27FC236}">
                <a16:creationId xmlns:a16="http://schemas.microsoft.com/office/drawing/2014/main" id="{69D53796-432F-DA5D-FECD-6910B3C1AA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111" y="1261481"/>
            <a:ext cx="3840203" cy="2880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A77FEAB-0A60-B26F-0279-15600E88DA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Sample manuscript plots:</a:t>
            </a:r>
            <a:br>
              <a:rPr lang="en-GB" b="1" dirty="0">
                <a:solidFill>
                  <a:srgbClr val="002060"/>
                </a:solidFill>
              </a:rPr>
            </a:br>
            <a:r>
              <a:rPr lang="en-GB" sz="3200" b="1" i="1" u="sng" dirty="0">
                <a:solidFill>
                  <a:srgbClr val="002060"/>
                </a:solidFill>
              </a:rPr>
              <a:t>I. New: 2d maps</a:t>
            </a:r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E1C15C5-CC95-C372-8CC7-636BA4370AE4}"/>
              </a:ext>
            </a:extLst>
          </p:cNvPr>
          <p:cNvSpPr txBox="1"/>
          <p:nvPr/>
        </p:nvSpPr>
        <p:spPr>
          <a:xfrm>
            <a:off x="7844592" y="5847003"/>
            <a:ext cx="4514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Fig. 9b: </a:t>
            </a:r>
            <a:r>
              <a:rPr lang="en-GB" dirty="0"/>
              <a:t>Argon at 150mW (measured)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EC6DF3-32C6-8588-BE78-90CED4AF5D8E}"/>
              </a:ext>
            </a:extLst>
          </p:cNvPr>
          <p:cNvSpPr txBox="1"/>
          <p:nvPr/>
        </p:nvSpPr>
        <p:spPr>
          <a:xfrm>
            <a:off x="4119129" y="5754670"/>
            <a:ext cx="29482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Fig. 9a: </a:t>
            </a:r>
            <a:r>
              <a:rPr lang="en-GB" dirty="0"/>
              <a:t>Argon at 150mW (simulations with </a:t>
            </a:r>
          </a:p>
          <a:p>
            <a:r>
              <a:rPr lang="en-GB" dirty="0"/>
              <a:t>gradient model)</a:t>
            </a:r>
          </a:p>
        </p:txBody>
      </p:sp>
      <p:pic>
        <p:nvPicPr>
          <p:cNvPr id="10" name="Content Placeholder 9" descr="A purple and green square with a black background&#10;&#10;Description automatically generated">
            <a:extLst>
              <a:ext uri="{FF2B5EF4-FFF2-40B4-BE49-F238E27FC236}">
                <a16:creationId xmlns:a16="http://schemas.microsoft.com/office/drawing/2014/main" id="{45187820-C41D-21A8-0D33-A64272B750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8748" y="1531669"/>
            <a:ext cx="5760305" cy="4320000"/>
          </a:xfrm>
        </p:spPr>
      </p:pic>
    </p:spTree>
    <p:extLst>
      <p:ext uri="{BB962C8B-B14F-4D97-AF65-F5344CB8AC3E}">
        <p14:creationId xmlns:p14="http://schemas.microsoft.com/office/powerpoint/2010/main" val="1351933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chart of a graph&#10;&#10;Description automatically generated with medium confidence">
            <a:extLst>
              <a:ext uri="{FF2B5EF4-FFF2-40B4-BE49-F238E27FC236}">
                <a16:creationId xmlns:a16="http://schemas.microsoft.com/office/drawing/2014/main" id="{6180849D-7B07-EFC3-F7E9-2F9BED88A1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505" y="3978000"/>
            <a:ext cx="3840203" cy="2880000"/>
          </a:xfrm>
          <a:prstGeom prst="rect">
            <a:avLst/>
          </a:prstGeom>
        </p:spPr>
      </p:pic>
      <p:pic>
        <p:nvPicPr>
          <p:cNvPr id="7" name="Picture 6" descr="A chart of a graph&#10;&#10;Description automatically generated with medium confidence">
            <a:extLst>
              <a:ext uri="{FF2B5EF4-FFF2-40B4-BE49-F238E27FC236}">
                <a16:creationId xmlns:a16="http://schemas.microsoft.com/office/drawing/2014/main" id="{C903939C-1057-7749-959F-1CDA360862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811" y="1326793"/>
            <a:ext cx="3840203" cy="2880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A77FEAB-0A60-B26F-0279-15600E88DA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Sample manuscript plots:</a:t>
            </a:r>
            <a:br>
              <a:rPr lang="en-GB" b="1" dirty="0">
                <a:solidFill>
                  <a:srgbClr val="002060"/>
                </a:solidFill>
              </a:rPr>
            </a:br>
            <a:r>
              <a:rPr lang="en-GB" sz="3200" b="1" i="1" u="sng" dirty="0">
                <a:solidFill>
                  <a:srgbClr val="002060"/>
                </a:solidFill>
              </a:rPr>
              <a:t>I. New: 2d maps</a:t>
            </a:r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E1C15C5-CC95-C372-8CC7-636BA4370AE4}"/>
              </a:ext>
            </a:extLst>
          </p:cNvPr>
          <p:cNvSpPr txBox="1"/>
          <p:nvPr/>
        </p:nvSpPr>
        <p:spPr>
          <a:xfrm>
            <a:off x="7225005" y="6169708"/>
            <a:ext cx="4514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Fig. 9d: </a:t>
            </a:r>
            <a:r>
              <a:rPr lang="en-GB" dirty="0"/>
              <a:t>Neon at 400mW (measured)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EC6DF3-32C6-8588-BE78-90CED4AF5D8E}"/>
              </a:ext>
            </a:extLst>
          </p:cNvPr>
          <p:cNvSpPr txBox="1"/>
          <p:nvPr/>
        </p:nvSpPr>
        <p:spPr>
          <a:xfrm>
            <a:off x="3964106" y="5627946"/>
            <a:ext cx="237358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Fig. 9c: </a:t>
            </a:r>
            <a:r>
              <a:rPr lang="en-GB" dirty="0"/>
              <a:t>Neon at 400mW (simulations with </a:t>
            </a:r>
          </a:p>
          <a:p>
            <a:r>
              <a:rPr lang="en-GB" dirty="0"/>
              <a:t>gradient model)</a:t>
            </a:r>
          </a:p>
          <a:p>
            <a:endParaRPr lang="en-GB" dirty="0"/>
          </a:p>
        </p:txBody>
      </p:sp>
      <p:pic>
        <p:nvPicPr>
          <p:cNvPr id="5" name="Picture 4" descr="A purple and green squares&#10;&#10;Description automatically generated with medium confidence">
            <a:extLst>
              <a:ext uri="{FF2B5EF4-FFF2-40B4-BE49-F238E27FC236}">
                <a16:creationId xmlns:a16="http://schemas.microsoft.com/office/drawing/2014/main" id="{1A052E82-11BA-FB6B-D659-F0B32D984A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9649" y="1690688"/>
            <a:ext cx="5759817" cy="4319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1510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BAEAAA-A252-2EAF-DE6D-C1ACA0B5C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EE065F-DBA9-6F30-8ACD-33CFCE9C38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Feedback for plots?</a:t>
            </a:r>
          </a:p>
          <a:p>
            <a:r>
              <a:rPr lang="en-GB" dirty="0"/>
              <a:t>Where to find images of old and new gas cell/chip (for report and presentation)?</a:t>
            </a:r>
          </a:p>
        </p:txBody>
      </p:sp>
    </p:spTree>
    <p:extLst>
      <p:ext uri="{BB962C8B-B14F-4D97-AF65-F5344CB8AC3E}">
        <p14:creationId xmlns:p14="http://schemas.microsoft.com/office/powerpoint/2010/main" val="5077676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43D56-80E2-F972-017A-BC8EFBE02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886E73-C8DE-552D-0445-441C56191F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92416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GB" sz="3400" b="1" u="sng" dirty="0">
                <a:solidFill>
                  <a:srgbClr val="002060"/>
                </a:solidFill>
              </a:rPr>
              <a:t>Work done since last week:</a:t>
            </a:r>
          </a:p>
          <a:p>
            <a:r>
              <a:rPr lang="en-GB" dirty="0"/>
              <a:t>Finished code handover document (</a:t>
            </a:r>
            <a:r>
              <a:rPr lang="en-GB" i="1" dirty="0"/>
              <a:t>set meeting for this Friday?</a:t>
            </a:r>
            <a:r>
              <a:rPr lang="en-GB" dirty="0"/>
              <a:t>)</a:t>
            </a:r>
          </a:p>
          <a:p>
            <a:r>
              <a:rPr lang="en-GB" dirty="0"/>
              <a:t>Set up code to use for manuscript plots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sz="3400" b="1" u="sng" dirty="0">
                <a:solidFill>
                  <a:srgbClr val="002060"/>
                </a:solidFill>
              </a:rPr>
              <a:t>Work left to do:</a:t>
            </a:r>
          </a:p>
          <a:p>
            <a:r>
              <a:rPr lang="en-GB" dirty="0"/>
              <a:t>Produce plots for manuscript </a:t>
            </a:r>
            <a:r>
              <a:rPr lang="en-GB" b="1" dirty="0"/>
              <a:t>with the improved COMSOL model </a:t>
            </a:r>
            <a:r>
              <a:rPr lang="en-GB" dirty="0"/>
              <a:t>(for both the new and the 2019 cell) </a:t>
            </a:r>
          </a:p>
          <a:p>
            <a:r>
              <a:rPr lang="en-GB" dirty="0"/>
              <a:t>Write presentation and report (based on manuscript plots)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sz="3400" b="1" u="sng" dirty="0">
                <a:solidFill>
                  <a:srgbClr val="002060"/>
                </a:solidFill>
              </a:rPr>
              <a:t>This presentation:</a:t>
            </a:r>
          </a:p>
          <a:p>
            <a:r>
              <a:rPr lang="en-GB" dirty="0"/>
              <a:t>Showing preliminary sample plots for the manuscript, produced using the old density models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dirty="0"/>
              <a:t>Produced only for Argon; for manuscript: do Argon and Neon (?)</a:t>
            </a:r>
          </a:p>
          <a:p>
            <a:r>
              <a:rPr lang="en-GB" sz="3400" i="1" dirty="0">
                <a:solidFill>
                  <a:srgbClr val="002060"/>
                </a:solidFill>
              </a:rPr>
              <a:t>Please give feedback on anything to be changed for the plots (e.g. labels, annotations, </a:t>
            </a:r>
            <a:r>
              <a:rPr lang="en-GB" sz="3400" i="1" dirty="0" err="1">
                <a:solidFill>
                  <a:srgbClr val="002060"/>
                </a:solidFill>
              </a:rPr>
              <a:t>fontsizes</a:t>
            </a:r>
            <a:r>
              <a:rPr lang="en-GB" sz="3400" i="1" dirty="0">
                <a:solidFill>
                  <a:srgbClr val="002060"/>
                </a:solidFill>
              </a:rPr>
              <a:t>,….)</a:t>
            </a:r>
          </a:p>
        </p:txBody>
      </p:sp>
    </p:spTree>
    <p:extLst>
      <p:ext uri="{BB962C8B-B14F-4D97-AF65-F5344CB8AC3E}">
        <p14:creationId xmlns:p14="http://schemas.microsoft.com/office/powerpoint/2010/main" val="22537271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graph of a function&#10;&#10;Description automatically generated with medium confidence">
            <a:extLst>
              <a:ext uri="{FF2B5EF4-FFF2-40B4-BE49-F238E27FC236}">
                <a16:creationId xmlns:a16="http://schemas.microsoft.com/office/drawing/2014/main" id="{251A3B53-2B02-BA09-DCD3-86C21BA9C9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5714" y="1690688"/>
            <a:ext cx="5759817" cy="431963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480FEC9-2109-DBE5-91A6-B807289AE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Sample manuscript plots: </a:t>
            </a:r>
            <a:br>
              <a:rPr lang="en-GB" b="1" dirty="0">
                <a:solidFill>
                  <a:srgbClr val="002060"/>
                </a:solidFill>
              </a:rPr>
            </a:br>
            <a:r>
              <a:rPr lang="en-GB" sz="3200" b="1" i="1" u="sng" dirty="0">
                <a:solidFill>
                  <a:srgbClr val="002060"/>
                </a:solidFill>
              </a:rPr>
              <a:t>A. Simulated pressure scan energies</a:t>
            </a:r>
            <a:endParaRPr lang="en-GB" b="1" i="1" u="sng" dirty="0">
              <a:solidFill>
                <a:srgbClr val="002060"/>
              </a:solidFill>
            </a:endParaRPr>
          </a:p>
        </p:txBody>
      </p:sp>
      <p:pic>
        <p:nvPicPr>
          <p:cNvPr id="5" name="Picture 4" descr="A graph of a graph with red and blue dots&#10;&#10;Description automatically generated">
            <a:extLst>
              <a:ext uri="{FF2B5EF4-FFF2-40B4-BE49-F238E27FC236}">
                <a16:creationId xmlns:a16="http://schemas.microsoft.com/office/drawing/2014/main" id="{B082BF0B-B617-A2D9-D03B-1FDE5D76BA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70" y="1690688"/>
            <a:ext cx="5759817" cy="431963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D447917-3E4E-C4CD-71CA-13B2F011C74E}"/>
              </a:ext>
            </a:extLst>
          </p:cNvPr>
          <p:cNvSpPr txBox="1"/>
          <p:nvPr/>
        </p:nvSpPr>
        <p:spPr>
          <a:xfrm>
            <a:off x="1474237" y="6169709"/>
            <a:ext cx="45144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Fig. 1a: </a:t>
            </a:r>
            <a:r>
              <a:rPr lang="en-GB" dirty="0"/>
              <a:t>Argon at 150mW (simulations with </a:t>
            </a:r>
          </a:p>
          <a:p>
            <a:r>
              <a:rPr lang="en-GB" dirty="0"/>
              <a:t>COMSOL model)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30EEBA-8679-1FF2-6623-78130E935FA0}"/>
              </a:ext>
            </a:extLst>
          </p:cNvPr>
          <p:cNvSpPr txBox="1"/>
          <p:nvPr/>
        </p:nvSpPr>
        <p:spPr>
          <a:xfrm>
            <a:off x="7225005" y="6169708"/>
            <a:ext cx="45144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Fig. 1b: </a:t>
            </a:r>
            <a:r>
              <a:rPr lang="en-GB" dirty="0"/>
              <a:t>Argon at 150mW (simulations with </a:t>
            </a:r>
          </a:p>
          <a:p>
            <a:r>
              <a:rPr lang="en-GB" dirty="0"/>
              <a:t>gradient model)</a:t>
            </a:r>
          </a:p>
        </p:txBody>
      </p:sp>
    </p:spTree>
    <p:extLst>
      <p:ext uri="{BB962C8B-B14F-4D97-AF65-F5344CB8AC3E}">
        <p14:creationId xmlns:p14="http://schemas.microsoft.com/office/powerpoint/2010/main" val="3303279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graph of a graph&#10;&#10;Description automatically generated">
            <a:extLst>
              <a:ext uri="{FF2B5EF4-FFF2-40B4-BE49-F238E27FC236}">
                <a16:creationId xmlns:a16="http://schemas.microsoft.com/office/drawing/2014/main" id="{F5AC2F87-BD45-9910-6FAF-E4A16EBC38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2183" y="1690688"/>
            <a:ext cx="5759817" cy="4319634"/>
          </a:xfrm>
          <a:prstGeom prst="rect">
            <a:avLst/>
          </a:prstGeom>
        </p:spPr>
      </p:pic>
      <p:pic>
        <p:nvPicPr>
          <p:cNvPr id="5" name="Picture 4" descr="A graph of a graph of a number of objects&#10;&#10;Description automatically generated with medium confidence">
            <a:extLst>
              <a:ext uri="{FF2B5EF4-FFF2-40B4-BE49-F238E27FC236}">
                <a16:creationId xmlns:a16="http://schemas.microsoft.com/office/drawing/2014/main" id="{A3CBB5A8-AF43-EB69-0F70-5E34761A01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540" y="1690688"/>
            <a:ext cx="5759817" cy="431963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480FEC9-2109-DBE5-91A6-B807289AE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Sample manuscript plots: </a:t>
            </a:r>
            <a:br>
              <a:rPr lang="en-GB" b="1" dirty="0">
                <a:solidFill>
                  <a:srgbClr val="002060"/>
                </a:solidFill>
              </a:rPr>
            </a:br>
            <a:r>
              <a:rPr lang="en-GB" sz="3200" b="1" i="1" u="sng" dirty="0">
                <a:solidFill>
                  <a:srgbClr val="002060"/>
                </a:solidFill>
              </a:rPr>
              <a:t>B. Simulated v. measured UV spectra</a:t>
            </a:r>
            <a:endParaRPr lang="en-GB" b="1" dirty="0">
              <a:solidFill>
                <a:srgbClr val="00206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93A1C6-E3C8-F5A4-4E5A-C707AAE22145}"/>
              </a:ext>
            </a:extLst>
          </p:cNvPr>
          <p:cNvSpPr txBox="1"/>
          <p:nvPr/>
        </p:nvSpPr>
        <p:spPr>
          <a:xfrm>
            <a:off x="1082351" y="6169709"/>
            <a:ext cx="53498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Fig. 2a: </a:t>
            </a:r>
            <a:r>
              <a:rPr lang="en-GB" dirty="0"/>
              <a:t>Argon at 150mW and 0.4bar (simulations with </a:t>
            </a:r>
          </a:p>
          <a:p>
            <a:r>
              <a:rPr lang="en-GB" dirty="0"/>
              <a:t>gradient model)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9D8A6F1-12FC-A34E-3A2B-3A1075C01D16}"/>
              </a:ext>
            </a:extLst>
          </p:cNvPr>
          <p:cNvSpPr txBox="1"/>
          <p:nvPr/>
        </p:nvSpPr>
        <p:spPr>
          <a:xfrm>
            <a:off x="6938584" y="6123556"/>
            <a:ext cx="53498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Fig. 2b: </a:t>
            </a:r>
            <a:r>
              <a:rPr lang="en-GB" dirty="0"/>
              <a:t>Argon at 150mW and 0.4bar (simulations with </a:t>
            </a:r>
          </a:p>
          <a:p>
            <a:r>
              <a:rPr lang="en-GB" dirty="0"/>
              <a:t>COMSOL model)</a:t>
            </a:r>
          </a:p>
        </p:txBody>
      </p:sp>
    </p:spTree>
    <p:extLst>
      <p:ext uri="{BB962C8B-B14F-4D97-AF65-F5344CB8AC3E}">
        <p14:creationId xmlns:p14="http://schemas.microsoft.com/office/powerpoint/2010/main" val="16799501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graph of a graph&#10;&#10;Description automatically generated">
            <a:extLst>
              <a:ext uri="{FF2B5EF4-FFF2-40B4-BE49-F238E27FC236}">
                <a16:creationId xmlns:a16="http://schemas.microsoft.com/office/drawing/2014/main" id="{C6996DEE-7652-FF9C-9D12-7AFE308588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6092" y="1670869"/>
            <a:ext cx="5759817" cy="431963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480FEC9-2109-DBE5-91A6-B807289AE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Sample manuscript plots: </a:t>
            </a:r>
            <a:br>
              <a:rPr lang="en-GB" b="1" dirty="0">
                <a:solidFill>
                  <a:srgbClr val="002060"/>
                </a:solidFill>
              </a:rPr>
            </a:br>
            <a:r>
              <a:rPr lang="en-GB" sz="3200" b="1" i="1" u="sng" dirty="0">
                <a:solidFill>
                  <a:srgbClr val="002060"/>
                </a:solidFill>
              </a:rPr>
              <a:t>C. New chip v. old cell</a:t>
            </a:r>
            <a:endParaRPr lang="en-GB" b="1" dirty="0">
              <a:solidFill>
                <a:srgbClr val="00206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93A1C6-E3C8-F5A4-4E5A-C707AAE22145}"/>
              </a:ext>
            </a:extLst>
          </p:cNvPr>
          <p:cNvSpPr txBox="1"/>
          <p:nvPr/>
        </p:nvSpPr>
        <p:spPr>
          <a:xfrm>
            <a:off x="3778898" y="6102475"/>
            <a:ext cx="88360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Fig. 3: </a:t>
            </a:r>
            <a:r>
              <a:rPr lang="en-GB" dirty="0"/>
              <a:t>Argon at 150mW and 0.4bar (simulations with </a:t>
            </a:r>
          </a:p>
          <a:p>
            <a:r>
              <a:rPr lang="en-GB" dirty="0"/>
              <a:t>gradient model and COMSOL model of new chip)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C78500-68FE-A16A-7E3E-5BF58368D8A3}"/>
              </a:ext>
            </a:extLst>
          </p:cNvPr>
          <p:cNvSpPr txBox="1"/>
          <p:nvPr/>
        </p:nvSpPr>
        <p:spPr>
          <a:xfrm>
            <a:off x="7315200" y="1189565"/>
            <a:ext cx="39187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002060"/>
                </a:solidFill>
              </a:rPr>
              <a:t>Note: no model of old chip available yet</a:t>
            </a:r>
          </a:p>
        </p:txBody>
      </p:sp>
    </p:spTree>
    <p:extLst>
      <p:ext uri="{BB962C8B-B14F-4D97-AF65-F5344CB8AC3E}">
        <p14:creationId xmlns:p14="http://schemas.microsoft.com/office/powerpoint/2010/main" val="33774621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rainbow colored circle with numbers and lines&#10;&#10;Description automatically generated with medium confidence">
            <a:extLst>
              <a:ext uri="{FF2B5EF4-FFF2-40B4-BE49-F238E27FC236}">
                <a16:creationId xmlns:a16="http://schemas.microsoft.com/office/drawing/2014/main" id="{30D072F9-38B4-C518-3D1A-65F9D48C35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2182" y="1172839"/>
            <a:ext cx="5759817" cy="4319634"/>
          </a:xfrm>
          <a:prstGeom prst="rect">
            <a:avLst/>
          </a:prstGeom>
        </p:spPr>
      </p:pic>
      <p:pic>
        <p:nvPicPr>
          <p:cNvPr id="5" name="Picture 4" descr="A rainbow colored circle with numbers and lines&#10;&#10;Description automatically generated with medium confidence">
            <a:extLst>
              <a:ext uri="{FF2B5EF4-FFF2-40B4-BE49-F238E27FC236}">
                <a16:creationId xmlns:a16="http://schemas.microsoft.com/office/drawing/2014/main" id="{0CE6E54B-99D7-6758-BBA7-A675F52F74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618" y="1205496"/>
            <a:ext cx="5759817" cy="431963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E5782E2-71E5-D382-4C67-783970FEE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Sample manuscript plots:</a:t>
            </a:r>
            <a:br>
              <a:rPr lang="en-GB" b="1" dirty="0">
                <a:solidFill>
                  <a:srgbClr val="002060"/>
                </a:solidFill>
              </a:rPr>
            </a:br>
            <a:r>
              <a:rPr lang="en-GB" sz="3200" b="1" i="1" u="sng" dirty="0">
                <a:solidFill>
                  <a:srgbClr val="002060"/>
                </a:solidFill>
              </a:rPr>
              <a:t>D. Spatiotemporal UV profile at output </a:t>
            </a:r>
            <a:endParaRPr lang="en-GB" i="1" u="sng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3013B3F-B74F-DB66-65BB-04FBA1270B66}"/>
              </a:ext>
            </a:extLst>
          </p:cNvPr>
          <p:cNvSpPr txBox="1"/>
          <p:nvPr/>
        </p:nvSpPr>
        <p:spPr>
          <a:xfrm>
            <a:off x="7835056" y="1161426"/>
            <a:ext cx="4232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002060"/>
                </a:solidFill>
              </a:rPr>
              <a:t>Note: add TL pulse duration as annotation?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18ABA4D-3F3E-5740-B974-5E484436EF86}"/>
              </a:ext>
            </a:extLst>
          </p:cNvPr>
          <p:cNvSpPr txBox="1"/>
          <p:nvPr/>
        </p:nvSpPr>
        <p:spPr>
          <a:xfrm>
            <a:off x="4040154" y="6042335"/>
            <a:ext cx="51038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Fig. 4: </a:t>
            </a:r>
            <a:r>
              <a:rPr lang="en-GB" dirty="0"/>
              <a:t>Argon at 150mW and 0.4bar (simulations with </a:t>
            </a:r>
          </a:p>
          <a:p>
            <a:r>
              <a:rPr lang="en-GB" dirty="0"/>
              <a:t>gradient model)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C277CE3-3277-4CAD-FCB3-66713914A457}"/>
              </a:ext>
            </a:extLst>
          </p:cNvPr>
          <p:cNvSpPr txBox="1"/>
          <p:nvPr/>
        </p:nvSpPr>
        <p:spPr>
          <a:xfrm>
            <a:off x="1912775" y="5541944"/>
            <a:ext cx="18801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/>
              <a:t>(a) </a:t>
            </a:r>
            <a:r>
              <a:rPr lang="en-GB" dirty="0"/>
              <a:t>with ionisation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FA6327A-37D2-9071-D00E-0B2957FD12BC}"/>
              </a:ext>
            </a:extLst>
          </p:cNvPr>
          <p:cNvSpPr txBox="1"/>
          <p:nvPr/>
        </p:nvSpPr>
        <p:spPr>
          <a:xfrm>
            <a:off x="8207717" y="5541944"/>
            <a:ext cx="2208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/>
              <a:t>(b) </a:t>
            </a:r>
            <a:r>
              <a:rPr lang="en-GB" dirty="0"/>
              <a:t>without ionisation</a:t>
            </a:r>
          </a:p>
        </p:txBody>
      </p:sp>
    </p:spTree>
    <p:extLst>
      <p:ext uri="{BB962C8B-B14F-4D97-AF65-F5344CB8AC3E}">
        <p14:creationId xmlns:p14="http://schemas.microsoft.com/office/powerpoint/2010/main" val="24171813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280EDB-9E7F-15CC-3725-25F873883A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b="1" dirty="0">
                <a:solidFill>
                  <a:srgbClr val="002060"/>
                </a:solidFill>
              </a:rPr>
              <a:t>Sample manuscript plots:</a:t>
            </a:r>
            <a:br>
              <a:rPr lang="en-GB" b="1" dirty="0">
                <a:solidFill>
                  <a:srgbClr val="002060"/>
                </a:solidFill>
              </a:rPr>
            </a:br>
            <a:r>
              <a:rPr lang="en-GB" sz="3200" b="1" i="1" u="sng" dirty="0">
                <a:solidFill>
                  <a:srgbClr val="002060"/>
                </a:solidFill>
              </a:rPr>
              <a:t>E. Spatiotemporal UV profile at different positions</a:t>
            </a:r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DBE1DA-4195-C849-5BB9-9100E4D86CD8}"/>
              </a:ext>
            </a:extLst>
          </p:cNvPr>
          <p:cNvSpPr txBox="1"/>
          <p:nvPr/>
        </p:nvSpPr>
        <p:spPr>
          <a:xfrm>
            <a:off x="3659154" y="6042335"/>
            <a:ext cx="51038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Fig. 5: </a:t>
            </a:r>
            <a:r>
              <a:rPr lang="en-GB" dirty="0"/>
              <a:t>Argon at 150mW and 0.4bar (simulations with </a:t>
            </a:r>
          </a:p>
          <a:p>
            <a:r>
              <a:rPr lang="en-GB" dirty="0"/>
              <a:t>gradient model)</a:t>
            </a:r>
          </a:p>
        </p:txBody>
      </p:sp>
      <p:pic>
        <p:nvPicPr>
          <p:cNvPr id="8" name="Picture 7" descr="A group of numbers and symbols&#10;&#10;Description automatically generated">
            <a:extLst>
              <a:ext uri="{FF2B5EF4-FFF2-40B4-BE49-F238E27FC236}">
                <a16:creationId xmlns:a16="http://schemas.microsoft.com/office/drawing/2014/main" id="{C934DD77-A0F1-8E60-760C-A4277E08B0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6091" y="1612083"/>
            <a:ext cx="5759817" cy="4319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9950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0BE737C5-024F-8BD7-5A87-BC7E8C0FB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Sample manuscript plots:</a:t>
            </a:r>
            <a:br>
              <a:rPr lang="en-GB" b="1" dirty="0">
                <a:solidFill>
                  <a:srgbClr val="002060"/>
                </a:solidFill>
              </a:rPr>
            </a:br>
            <a:r>
              <a:rPr lang="en-GB" sz="3200" b="1" i="1" u="sng" dirty="0">
                <a:solidFill>
                  <a:srgbClr val="002060"/>
                </a:solidFill>
              </a:rPr>
              <a:t>F. Effects of chirp</a:t>
            </a:r>
            <a:endParaRPr lang="en-GB" i="1" u="sng" dirty="0"/>
          </a:p>
        </p:txBody>
      </p:sp>
      <p:pic>
        <p:nvPicPr>
          <p:cNvPr id="7" name="Picture 6" descr="A graph of 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76687866-7F78-72B6-FEDC-18B91AF989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6092" y="1745044"/>
            <a:ext cx="5759817" cy="431963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DF90D62-BC1C-D2A6-D766-A361E66BC4BD}"/>
              </a:ext>
            </a:extLst>
          </p:cNvPr>
          <p:cNvSpPr txBox="1"/>
          <p:nvPr/>
        </p:nvSpPr>
        <p:spPr>
          <a:xfrm>
            <a:off x="3797559" y="5934670"/>
            <a:ext cx="92559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Fig. 6: </a:t>
            </a:r>
            <a:r>
              <a:rPr lang="en-GB" dirty="0"/>
              <a:t>Argon at 150mW and 0.4bar with different </a:t>
            </a:r>
          </a:p>
          <a:p>
            <a:r>
              <a:rPr lang="en-GB" dirty="0"/>
              <a:t>GVD values of the input pulse (simulations with </a:t>
            </a:r>
          </a:p>
          <a:p>
            <a:r>
              <a:rPr lang="en-GB" dirty="0"/>
              <a:t>gradient model)</a:t>
            </a:r>
          </a:p>
        </p:txBody>
      </p:sp>
    </p:spTree>
    <p:extLst>
      <p:ext uri="{BB962C8B-B14F-4D97-AF65-F5344CB8AC3E}">
        <p14:creationId xmlns:p14="http://schemas.microsoft.com/office/powerpoint/2010/main" val="14094556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B27B8526-B820-A553-7C2F-689E2D1F7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Sample manuscript plots:</a:t>
            </a:r>
            <a:br>
              <a:rPr lang="en-GB" b="1" dirty="0">
                <a:solidFill>
                  <a:srgbClr val="002060"/>
                </a:solidFill>
              </a:rPr>
            </a:br>
            <a:r>
              <a:rPr lang="en-GB" sz="3200" b="1" i="1" u="sng" dirty="0">
                <a:solidFill>
                  <a:srgbClr val="002060"/>
                </a:solidFill>
              </a:rPr>
              <a:t>G. Effects of CEP</a:t>
            </a:r>
            <a:endParaRPr lang="en-GB" dirty="0"/>
          </a:p>
        </p:txBody>
      </p:sp>
      <p:pic>
        <p:nvPicPr>
          <p:cNvPr id="7" name="Picture 6" descr="A graph of a graph&#10;&#10;Description automatically generated">
            <a:extLst>
              <a:ext uri="{FF2B5EF4-FFF2-40B4-BE49-F238E27FC236}">
                <a16:creationId xmlns:a16="http://schemas.microsoft.com/office/drawing/2014/main" id="{C795E186-4973-66F0-3638-7E6AE98806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2439" y="1631134"/>
            <a:ext cx="5759817" cy="431963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E55AAB3-80A7-EEA6-DBC1-491A15A7A980}"/>
              </a:ext>
            </a:extLst>
          </p:cNvPr>
          <p:cNvSpPr txBox="1"/>
          <p:nvPr/>
        </p:nvSpPr>
        <p:spPr>
          <a:xfrm>
            <a:off x="3266464" y="5923177"/>
            <a:ext cx="53717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Fig. 7: </a:t>
            </a:r>
            <a:r>
              <a:rPr lang="en-GB" dirty="0"/>
              <a:t>Argon at 150mW and 0.4bar with different CEP values of the input pulse (simulations with </a:t>
            </a:r>
          </a:p>
          <a:p>
            <a:r>
              <a:rPr lang="en-GB" dirty="0"/>
              <a:t>gradient model)</a:t>
            </a:r>
          </a:p>
        </p:txBody>
      </p:sp>
    </p:spTree>
    <p:extLst>
      <p:ext uri="{BB962C8B-B14F-4D97-AF65-F5344CB8AC3E}">
        <p14:creationId xmlns:p14="http://schemas.microsoft.com/office/powerpoint/2010/main" val="6894881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643</TotalTime>
  <Words>503</Words>
  <Application>Microsoft Office PowerPoint</Application>
  <PresentationFormat>Widescreen</PresentationFormat>
  <Paragraphs>65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Wingdings</vt:lpstr>
      <vt:lpstr>Office Theme</vt:lpstr>
      <vt:lpstr>THG Simulations</vt:lpstr>
      <vt:lpstr>Overview</vt:lpstr>
      <vt:lpstr>Sample manuscript plots:  A. Simulated pressure scan energies</vt:lpstr>
      <vt:lpstr>Sample manuscript plots:  B. Simulated v. measured UV spectra</vt:lpstr>
      <vt:lpstr>Sample manuscript plots:  C. New chip v. old cell</vt:lpstr>
      <vt:lpstr>Sample manuscript plots: D. Spatiotemporal UV profile at output </vt:lpstr>
      <vt:lpstr>Sample manuscript plots: E. Spatiotemporal UV profile at different positions</vt:lpstr>
      <vt:lpstr>Sample manuscript plots: F. Effects of chirp</vt:lpstr>
      <vt:lpstr>Sample manuscript plots: G. Effects of CEP</vt:lpstr>
      <vt:lpstr>Sample manuscript plots: H. Comparison of 10 best spectra</vt:lpstr>
      <vt:lpstr>Sample manuscript plots: I. New: 2d maps</vt:lpstr>
      <vt:lpstr>Sample manuscript plots: I. New: 2d maps</vt:lpstr>
      <vt:lpstr>Questions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THG Simulations</dc:title>
  <dc:creator>David Amorim (student)</dc:creator>
  <cp:lastModifiedBy>David Amorim (student)</cp:lastModifiedBy>
  <cp:revision>10</cp:revision>
  <dcterms:created xsi:type="dcterms:W3CDTF">2023-08-28T11:38:53Z</dcterms:created>
  <dcterms:modified xsi:type="dcterms:W3CDTF">2023-08-29T12:09:07Z</dcterms:modified>
</cp:coreProperties>
</file>